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33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2163-056A-4631-9DC2-A7D959CCD61E}" type="datetimeFigureOut">
              <a:rPr lang="zh-CN" altLang="en-US" smtClean="0"/>
              <a:t>2012/5/10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9777-0BD4-4A22-A4CD-927D412A51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2163-056A-4631-9DC2-A7D959CCD61E}" type="datetimeFigureOut">
              <a:rPr lang="zh-CN" altLang="en-US" smtClean="0"/>
              <a:t>2012/5/10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9777-0BD4-4A22-A4CD-927D412A51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2163-056A-4631-9DC2-A7D959CCD61E}" type="datetimeFigureOut">
              <a:rPr lang="zh-CN" altLang="en-US" smtClean="0"/>
              <a:t>2012/5/10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9777-0BD4-4A22-A4CD-927D412A51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2163-056A-4631-9DC2-A7D959CCD61E}" type="datetimeFigureOut">
              <a:rPr lang="zh-CN" altLang="en-US" smtClean="0"/>
              <a:t>2012/5/10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9777-0BD4-4A22-A4CD-927D412A51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2163-056A-4631-9DC2-A7D959CCD61E}" type="datetimeFigureOut">
              <a:rPr lang="zh-CN" altLang="en-US" smtClean="0"/>
              <a:t>2012/5/10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9777-0BD4-4A22-A4CD-927D412A51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2163-056A-4631-9DC2-A7D959CCD61E}" type="datetimeFigureOut">
              <a:rPr lang="zh-CN" altLang="en-US" smtClean="0"/>
              <a:t>2012/5/10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9777-0BD4-4A22-A4CD-927D412A51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2163-056A-4631-9DC2-A7D959CCD61E}" type="datetimeFigureOut">
              <a:rPr lang="zh-CN" altLang="en-US" smtClean="0"/>
              <a:t>2012/5/10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9777-0BD4-4A22-A4CD-927D412A51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2163-056A-4631-9DC2-A7D959CCD61E}" type="datetimeFigureOut">
              <a:rPr lang="zh-CN" altLang="en-US" smtClean="0"/>
              <a:t>2012/5/10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9777-0BD4-4A22-A4CD-927D412A51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2163-056A-4631-9DC2-A7D959CCD61E}" type="datetimeFigureOut">
              <a:rPr lang="zh-CN" altLang="en-US" smtClean="0"/>
              <a:t>2012/5/10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9777-0BD4-4A22-A4CD-927D412A51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2163-056A-4631-9DC2-A7D959CCD61E}" type="datetimeFigureOut">
              <a:rPr lang="zh-CN" altLang="en-US" smtClean="0"/>
              <a:t>2012/5/10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9777-0BD4-4A22-A4CD-927D412A51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2163-056A-4631-9DC2-A7D959CCD61E}" type="datetimeFigureOut">
              <a:rPr lang="zh-CN" altLang="en-US" smtClean="0"/>
              <a:t>2012/5/10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9777-0BD4-4A22-A4CD-927D412A51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D2163-056A-4631-9DC2-A7D959CCD61E}" type="datetimeFigureOut">
              <a:rPr lang="zh-CN" altLang="en-US" smtClean="0"/>
              <a:t>2012/5/10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B9777-0BD4-4A22-A4CD-927D412A51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罗伯特议事规则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mtClean="0"/>
              <a:t>2012.5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提议处理六部曲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第二部曲：附议</a:t>
            </a:r>
            <a:endParaRPr lang="en-US" altLang="zh-CN" dirty="0" smtClean="0"/>
          </a:p>
          <a:p>
            <a:r>
              <a:rPr lang="zh-CN" altLang="en-US" dirty="0" smtClean="0"/>
              <a:t>它的意思只有一个：“认为这个议题值得现在讨论”。 </a:t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提议处理六部曲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第三部曲：陈述议题</a:t>
            </a:r>
            <a:endParaRPr lang="en-US" altLang="zh-CN" dirty="0" smtClean="0"/>
          </a:p>
          <a:p>
            <a:r>
              <a:rPr lang="zh-CN" alt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在任何一个时刻，只能有一个议题。</a:t>
            </a:r>
            <a:endParaRPr lang="en-US" altLang="zh-CN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dirty="0" smtClean="0"/>
              <a:t>只要有人附议，主席是没的选择，必须受理。</a:t>
            </a:r>
            <a:endParaRPr lang="en-US" altLang="zh-CN" dirty="0" smtClean="0"/>
          </a:p>
          <a:p>
            <a:r>
              <a:rPr lang="zh-CN" altLang="en-US" dirty="0" smtClean="0"/>
              <a:t>受理的标志，就是主席要完整明确地陈述刚刚的提议的措辞。这叫作“陈述议题”。</a:t>
            </a:r>
            <a:endParaRPr lang="zh-CN" alt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提议处理六部曲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第四部曲：辩论 </a:t>
            </a:r>
            <a:endParaRPr lang="en-US" altLang="zh-CN" dirty="0" smtClean="0"/>
          </a:p>
          <a:p>
            <a:r>
              <a:rPr lang="zh-CN" alt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提议人在辩论的一开始有发言优先权</a:t>
            </a:r>
            <a:r>
              <a:rPr lang="zh-CN" alt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zh-CN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对于几乎同时举手喊主席的情况，没有发过言的优先于已经发过言的</a:t>
            </a:r>
            <a:r>
              <a:rPr lang="zh-CN" alt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zh-C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应该让意见相反的两方轮流发言</a:t>
            </a:r>
            <a:r>
              <a:rPr lang="zh-CN" alt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C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发言人说什么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每个人每次发言的时间长度有限制，超时由主席打断。每个人对每个议题发言的次数也有限制，到了限制主席就不能再准许其发言。</a:t>
            </a:r>
          </a:p>
          <a:p>
            <a:r>
              <a:rPr lang="zh-CN" altLang="en-US" dirty="0" smtClean="0"/>
              <a:t>要么每人</a:t>
            </a:r>
            <a:r>
              <a:rPr lang="en-US" altLang="zh-CN" dirty="0" smtClean="0"/>
              <a:t>1</a:t>
            </a:r>
            <a:r>
              <a:rPr lang="zh-CN" altLang="en-US" dirty="0" smtClean="0"/>
              <a:t>分钟</a:t>
            </a:r>
            <a:r>
              <a:rPr lang="en-US" altLang="zh-CN" dirty="0" smtClean="0"/>
              <a:t>5</a:t>
            </a:r>
            <a:r>
              <a:rPr lang="zh-CN" altLang="en-US" dirty="0" smtClean="0"/>
              <a:t>次，要么每人</a:t>
            </a:r>
            <a:r>
              <a:rPr lang="en-US" altLang="zh-CN" dirty="0" smtClean="0"/>
              <a:t>3</a:t>
            </a:r>
            <a:r>
              <a:rPr lang="zh-CN" altLang="en-US" dirty="0" smtClean="0"/>
              <a:t>分钟</a:t>
            </a:r>
            <a:r>
              <a:rPr lang="en-US" altLang="zh-CN" dirty="0" smtClean="0"/>
              <a:t>3</a:t>
            </a:r>
            <a:r>
              <a:rPr lang="zh-CN" altLang="en-US" dirty="0" smtClean="0"/>
              <a:t>次。</a:t>
            </a:r>
          </a:p>
          <a:p>
            <a:r>
              <a:rPr lang="zh-CN" altLang="en-US" dirty="0" smtClean="0"/>
              <a:t>先说“赞成”或是“反对”，然后说理由。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提议处理六部曲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当所有人都用尽了发言权，或者虽然没用尽，但也没有人再想发言了，主席就该提请表决了</a:t>
            </a:r>
            <a:endParaRPr lang="en-US" altLang="zh-CN" dirty="0" smtClean="0"/>
          </a:p>
          <a:p>
            <a:r>
              <a:rPr lang="zh-CN" altLang="en-US" dirty="0" smtClean="0"/>
              <a:t>第五部曲：表决</a:t>
            </a:r>
            <a:endParaRPr lang="en-US" altLang="zh-CN" dirty="0"/>
          </a:p>
          <a:p>
            <a:r>
              <a:rPr lang="zh-CN" altLang="en-US" dirty="0" smtClean="0"/>
              <a:t>表决之前主席一定要再重复提议的准确措辞，让大家清楚表决的对象到底是什么。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提议处理六部曲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第六部曲：宣布表决结果</a:t>
            </a:r>
            <a:endParaRPr lang="en-US" altLang="zh-CN" dirty="0" smtClean="0"/>
          </a:p>
          <a:p>
            <a:r>
              <a:rPr lang="zh-CN" altLang="en-US" dirty="0" smtClean="0"/>
              <a:t>过半数表决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提议处理六部曲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弃权方不算。</a:t>
            </a:r>
            <a:endParaRPr lang="en-US" altLang="zh-CN" dirty="0" smtClean="0"/>
          </a:p>
          <a:p>
            <a:r>
              <a:rPr lang="zh-CN" altLang="en-US" dirty="0" smtClean="0"/>
              <a:t>法定人数只指出席人数</a:t>
            </a:r>
            <a:endParaRPr lang="en-US" altLang="zh-CN" dirty="0" smtClean="0"/>
          </a:p>
          <a:p>
            <a:r>
              <a:rPr lang="zh-CN" altLang="en-US" dirty="0" smtClean="0"/>
              <a:t>只有过半数才是通过，平局等于没通过。</a:t>
            </a:r>
            <a:endParaRPr lang="en-US" altLang="zh-CN" dirty="0" smtClean="0"/>
          </a:p>
          <a:p>
            <a:r>
              <a:rPr lang="zh-CN" altLang="en-US" dirty="0" smtClean="0"/>
              <a:t>最后，主席宣布“赞成方获胜（或者：反对方获胜），提议通过（或者，未获通过）。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本</a:t>
            </a:r>
            <a:r>
              <a:rPr lang="en-US" altLang="zh-CN" dirty="0"/>
              <a:t>PPT</a:t>
            </a:r>
            <a:r>
              <a:rPr lang="zh-CN" altLang="en-US" dirty="0"/>
              <a:t>引自豆瓣</a:t>
            </a:r>
            <a:r>
              <a:rPr lang="en-US" altLang="zh-CN" dirty="0"/>
              <a:t>——</a:t>
            </a:r>
            <a:r>
              <a:rPr lang="zh-CN" altLang="en-US" dirty="0"/>
              <a:t>罗伯特议事规则小组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《</a:t>
            </a:r>
            <a:r>
              <a:rPr lang="zh-CN" altLang="en-US" dirty="0" smtClean="0"/>
              <a:t>罗伯特议事规则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第</a:t>
            </a:r>
            <a:r>
              <a:rPr lang="en-US" altLang="zh-CN" dirty="0" smtClean="0"/>
              <a:t>10</a:t>
            </a:r>
            <a:r>
              <a:rPr lang="zh-CN" altLang="en-US" dirty="0" smtClean="0"/>
              <a:t>版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中文全译本</a:t>
            </a:r>
            <a:endParaRPr lang="zh-CN" altLang="en-US" dirty="0"/>
          </a:p>
        </p:txBody>
      </p:sp>
      <p:pic>
        <p:nvPicPr>
          <p:cNvPr id="4" name="内容占位符 3" descr="s28615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573184"/>
            <a:ext cx="3456384" cy="499635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怎么学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不是拿来看的，而是拿来练的</a:t>
            </a:r>
            <a:endParaRPr lang="en-US" altLang="zh-CN" dirty="0" smtClean="0"/>
          </a:p>
          <a:p>
            <a:r>
              <a:rPr lang="zh-CN" altLang="en-US" dirty="0" smtClean="0"/>
              <a:t>通用议事规则的根本原则</a:t>
            </a:r>
            <a:endParaRPr lang="en-US" altLang="zh-CN" dirty="0" smtClean="0"/>
          </a:p>
          <a:p>
            <a:r>
              <a:rPr lang="zh-CN" altLang="en-US" dirty="0" smtClean="0"/>
              <a:t>每人缴纳</a:t>
            </a:r>
            <a:r>
              <a:rPr lang="en-US" altLang="zh-CN" dirty="0" smtClean="0"/>
              <a:t>10</a:t>
            </a:r>
            <a:r>
              <a:rPr lang="zh-CN" altLang="en-US" dirty="0" smtClean="0"/>
              <a:t>元学习费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用于什么样的会议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）所有成员有同样的权利和义务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）对于要讨论的问题，大家有不尽相同的意见，而且比较希望表达出来；并且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）大家还很希望尽快做出一个决定，这个决定还要最大程度地反映大家整体的意愿。</a:t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主持人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主席必须中立和公正，只能维护程序，不能提议，也不能对任何议题发表评论，在多数情况下也不参加表决。</a:t>
            </a:r>
            <a:endParaRPr lang="en-US" altLang="zh-CN" dirty="0" smtClean="0"/>
          </a:p>
          <a:p>
            <a:r>
              <a:rPr lang="zh-CN" altLang="en-US" dirty="0" smtClean="0"/>
              <a:t>推举一个跟要讨论的事儿关系最小，愿意不发表意见，为人又比较公正的同仁来当主席就行；如果逻辑思维能力也比较强，那就更好。</a:t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记录员</a:t>
            </a:r>
            <a:r>
              <a:rPr lang="en-US" altLang="zh-CN" dirty="0" smtClean="0"/>
              <a:t>/</a:t>
            </a:r>
            <a:r>
              <a:rPr lang="zh-CN" altLang="en-US" dirty="0" smtClean="0"/>
              <a:t>秘书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不限制秘书提议或发言。只要为人公正可信，概括能力较强就可以了。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    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请提议人说清楚具体建议，什么时间、什么地点、什么活动。</a:t>
            </a:r>
            <a:endParaRPr lang="en-US" altLang="zh-CN" dirty="0" smtClean="0"/>
          </a:p>
          <a:p>
            <a:r>
              <a:rPr lang="zh-CN" altLang="en-US" dirty="0" smtClean="0"/>
              <a:t>提议人要明确表达自己的行动建议，提案最好是书面，而且只能包含解决方案。</a:t>
            </a:r>
            <a:br>
              <a:rPr lang="zh-CN" altLang="en-US" dirty="0" smtClean="0"/>
            </a:br>
            <a:endParaRPr lang="zh-CN" alt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提议处理六部曲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第一部曲：提出 </a:t>
            </a:r>
            <a:endParaRPr lang="en-US" altLang="zh-CN" dirty="0" smtClean="0"/>
          </a:p>
          <a:p>
            <a:r>
              <a:rPr lang="zh-CN" alt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发言必须申请；只能在没有人正发言的时候，才能申请发言；申请发言必须举手并明确喊出“主席！”必须在主席请其发言之后才可以开始发言。 </a:t>
            </a:r>
            <a:endParaRPr lang="en-US" altLang="zh-CN" sz="3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提议处理六部曲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主席通常必须按照下面规则分配发言权：谁先举手并喊主席谁先发言。</a:t>
            </a:r>
            <a: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zh-CN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提议的时候不能评论，必须直接说出提议措辞。 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533</Words>
  <Application>Microsoft Office PowerPoint</Application>
  <PresentationFormat>全屏显示(4:3)</PresentationFormat>
  <Paragraphs>53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罗伯特议事规则</vt:lpstr>
      <vt:lpstr>《罗伯特议事规则》第10版 中文全译本</vt:lpstr>
      <vt:lpstr>怎么学</vt:lpstr>
      <vt:lpstr>用于什么样的会议</vt:lpstr>
      <vt:lpstr>主持人</vt:lpstr>
      <vt:lpstr>记录员/秘书</vt:lpstr>
      <vt:lpstr>提    议</vt:lpstr>
      <vt:lpstr>提议处理六部曲</vt:lpstr>
      <vt:lpstr>提议处理六部曲</vt:lpstr>
      <vt:lpstr>提议处理六部曲</vt:lpstr>
      <vt:lpstr>提议处理六部曲</vt:lpstr>
      <vt:lpstr>提议处理六部曲</vt:lpstr>
      <vt:lpstr>发言人说什么</vt:lpstr>
      <vt:lpstr>提议处理六部曲</vt:lpstr>
      <vt:lpstr>提议处理六部曲</vt:lpstr>
      <vt:lpstr>提议处理六部曲</vt:lpstr>
      <vt:lpstr>幻灯片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罗伯特议事规则</dc:title>
  <dc:creator>leader</dc:creator>
  <cp:lastModifiedBy>leader</cp:lastModifiedBy>
  <cp:revision>6</cp:revision>
  <dcterms:created xsi:type="dcterms:W3CDTF">2012-05-10T08:58:49Z</dcterms:created>
  <dcterms:modified xsi:type="dcterms:W3CDTF">2012-05-10T09:51:11Z</dcterms:modified>
</cp:coreProperties>
</file>