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291" r:id="rId4"/>
    <p:sldId id="306" r:id="rId5"/>
    <p:sldId id="318" r:id="rId6"/>
    <p:sldId id="317" r:id="rId7"/>
    <p:sldId id="319" r:id="rId8"/>
    <p:sldId id="28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AEAEA"/>
    <a:srgbClr val="DDDDDD"/>
    <a:srgbClr val="0000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94660"/>
  </p:normalViewPr>
  <p:slideViewPr>
    <p:cSldViewPr>
      <p:cViewPr>
        <p:scale>
          <a:sx n="75" d="100"/>
          <a:sy n="75" d="100"/>
        </p:scale>
        <p:origin x="-121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0544B8-52B3-42BB-9B09-F764D9BC84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95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9"/>
          <p:cNvSpPr>
            <a:spLocks/>
          </p:cNvSpPr>
          <p:nvPr userDrawn="1"/>
        </p:nvSpPr>
        <p:spPr bwMode="gray">
          <a:xfrm>
            <a:off x="3244850" y="365125"/>
            <a:ext cx="2725737" cy="181133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ED93D7B8-D17D-4CC0-B9FC-CDE77C1E10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11277"/>
          <a:stretch/>
        </p:blipFill>
        <p:spPr bwMode="auto">
          <a:xfrm>
            <a:off x="3561116" y="2465387"/>
            <a:ext cx="2085268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 b="10113"/>
          <a:stretch/>
        </p:blipFill>
        <p:spPr bwMode="auto">
          <a:xfrm>
            <a:off x="3393280" y="476151"/>
            <a:ext cx="2428875" cy="157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400"/>
                            </p:stCondLst>
                            <p:childTnLst>
                              <p:par>
                                <p:cTn id="7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5" grpId="0" animBg="1"/>
      <p:bldP spid="3116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36C15-AEDF-4DC3-B406-153EFF4234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911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C2D33-CA80-4237-9385-873F7A2EBE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491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5F1795-1D03-48C6-A385-2E133B6B1D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09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CN" altLang="en-US" smtClean="0"/>
              <a:t>单击图标添加 </a:t>
            </a:r>
            <a:r>
              <a:rPr lang="en-US" altLang="zh-CN" smtClean="0"/>
              <a:t>SmartArt </a:t>
            </a:r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619252-FEA3-460E-BFC2-8AFCB36A82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424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0394-A3D2-4503-B45A-5ADF61B6AC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687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0A2E1-DA4B-40C2-B36B-87C420216B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104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9D1AE-4A7D-4ADA-B8A6-D8650CF364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854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F7A27-FA5F-405C-9DD8-7824F88F45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48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D8A95-DA79-4254-8510-FB018924A0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81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21519-2620-4D64-9A8A-6D6B027751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68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016A2-EDE1-4CFE-B334-C88CB6C767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001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A4495-6CEE-4B4F-98D9-A7E94BD472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3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5574 w 5574"/>
              <a:gd name="T1" fmla="*/ 4104 h 4104"/>
              <a:gd name="T2" fmla="*/ 5574 w 5574"/>
              <a:gd name="T3" fmla="*/ 24 h 4104"/>
              <a:gd name="T4" fmla="*/ 4194 w 5574"/>
              <a:gd name="T5" fmla="*/ 24 h 4104"/>
              <a:gd name="T6" fmla="*/ 2310 w 5574"/>
              <a:gd name="T7" fmla="*/ 24 h 4104"/>
              <a:gd name="T8" fmla="*/ 144 w 5574"/>
              <a:gd name="T9" fmla="*/ 42 h 4104"/>
              <a:gd name="T10" fmla="*/ 16 w 5574"/>
              <a:gd name="T11" fmla="*/ 202 h 4104"/>
              <a:gd name="T12" fmla="*/ 16 w 5574"/>
              <a:gd name="T13" fmla="*/ 835 h 4104"/>
              <a:gd name="T14" fmla="*/ 12 w 5574"/>
              <a:gd name="T15" fmla="*/ 2700 h 4104"/>
              <a:gd name="T16" fmla="*/ 6 w 5574"/>
              <a:gd name="T17" fmla="*/ 4104 h 4104"/>
              <a:gd name="T18" fmla="*/ 5574 w 5574"/>
              <a:gd name="T19" fmla="*/ 4104 h 4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5553 w 5557"/>
              <a:gd name="T1" fmla="*/ 0 h 198"/>
              <a:gd name="T2" fmla="*/ 5553 w 5557"/>
              <a:gd name="T3" fmla="*/ 150 h 198"/>
              <a:gd name="T4" fmla="*/ 4585 w 5557"/>
              <a:gd name="T5" fmla="*/ 186 h 198"/>
              <a:gd name="T6" fmla="*/ 2246 w 5557"/>
              <a:gd name="T7" fmla="*/ 180 h 198"/>
              <a:gd name="T8" fmla="*/ 960 w 5557"/>
              <a:gd name="T9" fmla="*/ 180 h 198"/>
              <a:gd name="T10" fmla="*/ 76 w 5557"/>
              <a:gd name="T11" fmla="*/ 198 h 198"/>
              <a:gd name="T12" fmla="*/ 1 w 5557"/>
              <a:gd name="T13" fmla="*/ 153 h 198"/>
              <a:gd name="T14" fmla="*/ 1 w 5557"/>
              <a:gd name="T15" fmla="*/ 0 h 198"/>
              <a:gd name="T16" fmla="*/ 5553 w 5557"/>
              <a:gd name="T1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4061 h 4067"/>
              <a:gd name="T2" fmla="*/ 145 w 153"/>
              <a:gd name="T3" fmla="*/ 4064 h 4067"/>
              <a:gd name="T4" fmla="*/ 149 w 153"/>
              <a:gd name="T5" fmla="*/ 3364 h 4067"/>
              <a:gd name="T6" fmla="*/ 137 w 153"/>
              <a:gd name="T7" fmla="*/ 1651 h 4067"/>
              <a:gd name="T8" fmla="*/ 139 w 153"/>
              <a:gd name="T9" fmla="*/ 710 h 4067"/>
              <a:gd name="T10" fmla="*/ 136 w 153"/>
              <a:gd name="T11" fmla="*/ 65 h 4067"/>
              <a:gd name="T12" fmla="*/ 102 w 153"/>
              <a:gd name="T13" fmla="*/ 18 h 4067"/>
              <a:gd name="T14" fmla="*/ 1 w 153"/>
              <a:gd name="T15" fmla="*/ 7 h 4067"/>
              <a:gd name="T16" fmla="*/ 0 w 153"/>
              <a:gd name="T17" fmla="*/ 4061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2 w 156"/>
              <a:gd name="T1" fmla="*/ 0 h 206"/>
              <a:gd name="T2" fmla="*/ 150 w 156"/>
              <a:gd name="T3" fmla="*/ 0 h 206"/>
              <a:gd name="T4" fmla="*/ 144 w 156"/>
              <a:gd name="T5" fmla="*/ 149 h 206"/>
              <a:gd name="T6" fmla="*/ 87 w 156"/>
              <a:gd name="T7" fmla="*/ 197 h 206"/>
              <a:gd name="T8" fmla="*/ 0 w 156"/>
              <a:gd name="T9" fmla="*/ 197 h 206"/>
              <a:gd name="T10" fmla="*/ 2 w 156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42468E7B-D1E1-45B0-9C09-D655F682CBC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4581128"/>
            <a:ext cx="7772400" cy="1165225"/>
          </a:xfrm>
        </p:spPr>
        <p:txBody>
          <a:bodyPr/>
          <a:lstStyle/>
          <a:p>
            <a:r>
              <a:rPr lang="zh-CN" altLang="en-US" sz="5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绿点夏令营介绍</a:t>
            </a:r>
            <a:endParaRPr lang="en-US" altLang="zh-CN" sz="5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6975" y="616203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  <p:pic>
        <p:nvPicPr>
          <p:cNvPr id="62466" name="Picture 2" descr="C:\Users\Li Weishan\Desktop\logo绿底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3841" r="3549" b="7686"/>
          <a:stretch/>
        </p:blipFill>
        <p:spPr bwMode="auto">
          <a:xfrm>
            <a:off x="6448719" y="836712"/>
            <a:ext cx="2128839" cy="93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ea typeface="宋体" charset="-122"/>
              </a:rPr>
              <a:t>绿点夏令营目的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black">
          <a:xfrm>
            <a:off x="762000" y="1634560"/>
            <a:ext cx="4386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b="1" dirty="0"/>
              <a:t>夏令营是社团成长计划、环境教育讲师培训计划的第一个子活动。</a:t>
            </a:r>
            <a:endParaRPr lang="en-US" altLang="zh-CN" dirty="0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black">
          <a:xfrm>
            <a:off x="685800" y="2398148"/>
            <a:ext cx="424624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768333" y="2544089"/>
            <a:ext cx="30835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zh-CN" sz="1600" dirty="0" smtClean="0"/>
              <a:t>学员</a:t>
            </a:r>
            <a:r>
              <a:rPr lang="zh-CN" altLang="zh-CN" sz="1600" dirty="0"/>
              <a:t>相互认识、树立信心，形成团结、伙伴氛围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zh-CN" sz="1600" dirty="0" smtClean="0"/>
              <a:t>学员</a:t>
            </a:r>
            <a:r>
              <a:rPr lang="zh-CN" altLang="zh-CN" sz="1600" dirty="0"/>
              <a:t>对自我认识、环境保护、组织管理技能上有一个新的认识与突破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zh-CN" sz="1600" dirty="0" smtClean="0"/>
              <a:t>学员</a:t>
            </a:r>
            <a:r>
              <a:rPr lang="zh-CN" altLang="zh-CN" sz="1600" dirty="0"/>
              <a:t>对绿点有全面的了解，包括定位、功能、资源等。</a:t>
            </a:r>
            <a:endParaRPr lang="en-US" altLang="zh-CN" sz="1600" dirty="0" smtClean="0">
              <a:ea typeface="宋体" charset="-122"/>
            </a:endParaRPr>
          </a:p>
        </p:txBody>
      </p:sp>
      <p:pic>
        <p:nvPicPr>
          <p:cNvPr id="2050" name="Picture 2" descr="E:\2007-环境教育大学生志愿讲师培养项目\201007-201106绿点环境教育大学生讲师培训项目\2010绿点第二届环教夏令营\后续\环教营礼物\环教营礼物第五波之课堂上的我们之三\DSC08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gray">
          <a:xfrm>
            <a:off x="1403648" y="5529808"/>
            <a:ext cx="6361113" cy="6971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 sz="2000" dirty="0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gray">
          <a:xfrm>
            <a:off x="1371600" y="2692350"/>
            <a:ext cx="6361113" cy="50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gray">
          <a:xfrm>
            <a:off x="1371600" y="1613818"/>
            <a:ext cx="6361113" cy="6790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5819775" cy="944562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绿点夏令营历史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2200275" y="2420888"/>
            <a:ext cx="4686300" cy="361950"/>
            <a:chOff x="720" y="1392"/>
            <a:chExt cx="4058" cy="480"/>
          </a:xfrm>
        </p:grpSpPr>
        <p:sp>
          <p:nvSpPr>
            <p:cNvPr id="52231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2232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233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234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2276225" y="5301208"/>
            <a:ext cx="4686300" cy="361950"/>
            <a:chOff x="720" y="1392"/>
            <a:chExt cx="4058" cy="480"/>
          </a:xfrm>
        </p:grpSpPr>
        <p:sp>
          <p:nvSpPr>
            <p:cNvPr id="522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2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/>
              </a:p>
            </p:txBody>
          </p:sp>
          <p:sp>
            <p:nvSpPr>
              <p:cNvPr id="522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/>
              </a:p>
            </p:txBody>
          </p:sp>
        </p:grpSp>
      </p:grp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2203450" y="1351881"/>
            <a:ext cx="4686300" cy="361950"/>
            <a:chOff x="1388" y="1159"/>
            <a:chExt cx="2952" cy="228"/>
          </a:xfrm>
        </p:grpSpPr>
        <p:sp>
          <p:nvSpPr>
            <p:cNvPr id="52241" name="AutoShape 17"/>
            <p:cNvSpPr>
              <a:spLocks noChangeArrowheads="1"/>
            </p:cNvSpPr>
            <p:nvPr/>
          </p:nvSpPr>
          <p:spPr bwMode="ltGray">
            <a:xfrm>
              <a:off x="1388" y="1159"/>
              <a:ext cx="2952" cy="22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2242" name="Group 18"/>
            <p:cNvGrpSpPr>
              <a:grpSpLocks/>
            </p:cNvGrpSpPr>
            <p:nvPr/>
          </p:nvGrpSpPr>
          <p:grpSpPr bwMode="auto">
            <a:xfrm>
              <a:off x="1395" y="1166"/>
              <a:ext cx="2941" cy="211"/>
              <a:chOff x="1395" y="1166"/>
              <a:chExt cx="2941" cy="211"/>
            </a:xfrm>
          </p:grpSpPr>
          <p:sp>
            <p:nvSpPr>
              <p:cNvPr id="52243" name="AutoShape 19"/>
              <p:cNvSpPr>
                <a:spLocks noChangeArrowheads="1"/>
              </p:cNvSpPr>
              <p:nvPr/>
            </p:nvSpPr>
            <p:spPr bwMode="ltGray">
              <a:xfrm>
                <a:off x="1395" y="1322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244" name="AutoShape 20"/>
              <p:cNvSpPr>
                <a:spLocks noChangeArrowheads="1"/>
              </p:cNvSpPr>
              <p:nvPr/>
            </p:nvSpPr>
            <p:spPr bwMode="ltGray">
              <a:xfrm>
                <a:off x="1395" y="1166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2245" name="Rectangle 21"/>
          <p:cNvSpPr>
            <a:spLocks noChangeArrowheads="1"/>
          </p:cNvSpPr>
          <p:nvPr/>
        </p:nvSpPr>
        <p:spPr bwMode="black">
          <a:xfrm>
            <a:off x="3162262" y="1340768"/>
            <a:ext cx="27655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zh-CN" sz="1600" b="1" dirty="0">
                <a:ea typeface="宋体" charset="-122"/>
              </a:rPr>
              <a:t> </a:t>
            </a:r>
            <a:r>
              <a:rPr lang="en-US" altLang="zh-CN" sz="1600" b="1" dirty="0" smtClean="0">
                <a:ea typeface="宋体" charset="-122"/>
              </a:rPr>
              <a:t>2008</a:t>
            </a:r>
            <a:r>
              <a:rPr lang="zh-CN" altLang="en-US" sz="1600" b="1" dirty="0" smtClean="0">
                <a:ea typeface="宋体" charset="-122"/>
              </a:rPr>
              <a:t>第一届绿点精英夏令营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black">
          <a:xfrm>
            <a:off x="2335114" y="2424063"/>
            <a:ext cx="441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zh-CN" sz="1600" b="1" dirty="0">
                <a:ea typeface="宋体" charset="-122"/>
              </a:rPr>
              <a:t> </a:t>
            </a:r>
            <a:r>
              <a:rPr lang="en-US" altLang="zh-CN" sz="1600" b="1" dirty="0" smtClean="0">
                <a:ea typeface="宋体" charset="-122"/>
              </a:rPr>
              <a:t>2009</a:t>
            </a:r>
            <a:r>
              <a:rPr lang="zh-CN" altLang="en-US" sz="1600" b="1" dirty="0" smtClean="0">
                <a:ea typeface="宋体" charset="-122"/>
              </a:rPr>
              <a:t>年第二届精英夏令营暨第一届环教夏令营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black">
          <a:xfrm>
            <a:off x="2438050" y="5323384"/>
            <a:ext cx="441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zh-CN" sz="1600" b="1" dirty="0">
                <a:ea typeface="宋体" charset="-122"/>
              </a:rPr>
              <a:t> </a:t>
            </a:r>
            <a:r>
              <a:rPr lang="en-US" altLang="zh-CN" sz="1600" b="1" dirty="0" smtClean="0">
                <a:ea typeface="宋体" charset="-122"/>
              </a:rPr>
              <a:t>2012</a:t>
            </a:r>
            <a:r>
              <a:rPr lang="zh-CN" altLang="en-US" sz="1600" b="1" dirty="0" smtClean="0">
                <a:ea typeface="宋体" charset="-122"/>
              </a:rPr>
              <a:t>年第五届</a:t>
            </a:r>
            <a:r>
              <a:rPr lang="zh-CN" altLang="en-US" sz="1600" b="1" dirty="0">
                <a:ea typeface="宋体" charset="-122"/>
              </a:rPr>
              <a:t>精英夏令营暨</a:t>
            </a:r>
            <a:r>
              <a:rPr lang="zh-CN" altLang="en-US" sz="1600" b="1" dirty="0" smtClean="0">
                <a:ea typeface="宋体" charset="-122"/>
              </a:rPr>
              <a:t>第四届</a:t>
            </a:r>
            <a:r>
              <a:rPr lang="zh-CN" altLang="en-US" sz="1600" b="1" dirty="0">
                <a:ea typeface="宋体" charset="-122"/>
              </a:rPr>
              <a:t>环教夏令营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1503363" y="2870150"/>
            <a:ext cx="6091237" cy="3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天，参加人数：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31+29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，地点：广州绿田野生态教育中心</a:t>
            </a:r>
            <a:endParaRPr lang="en-US" altLang="zh-CN" sz="16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1503363" y="1791618"/>
            <a:ext cx="6091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天，参加人数：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21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人，地点：广州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YMCA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活动室</a:t>
            </a:r>
            <a:endParaRPr lang="en-US" altLang="zh-CN" sz="160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1403648" y="3663475"/>
            <a:ext cx="6361113" cy="50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" name="Group 6"/>
          <p:cNvGrpSpPr>
            <a:grpSpLocks/>
          </p:cNvGrpSpPr>
          <p:nvPr/>
        </p:nvGrpSpPr>
        <p:grpSpPr bwMode="auto">
          <a:xfrm>
            <a:off x="2232323" y="3392013"/>
            <a:ext cx="4686300" cy="361950"/>
            <a:chOff x="720" y="1392"/>
            <a:chExt cx="4058" cy="480"/>
          </a:xfrm>
        </p:grpSpPr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4" name="Rectangle 22"/>
          <p:cNvSpPr>
            <a:spLocks noChangeArrowheads="1"/>
          </p:cNvSpPr>
          <p:nvPr/>
        </p:nvSpPr>
        <p:spPr bwMode="black">
          <a:xfrm>
            <a:off x="2372836" y="3395188"/>
            <a:ext cx="4408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zh-CN" sz="1600" b="1" dirty="0">
                <a:ea typeface="宋体" charset="-122"/>
              </a:rPr>
              <a:t> </a:t>
            </a:r>
            <a:r>
              <a:rPr lang="en-US" altLang="zh-CN" sz="1600" b="1" dirty="0" smtClean="0">
                <a:ea typeface="宋体" charset="-122"/>
              </a:rPr>
              <a:t>2010</a:t>
            </a:r>
            <a:r>
              <a:rPr lang="zh-CN" altLang="en-US" sz="1600" b="1" dirty="0" smtClean="0">
                <a:ea typeface="宋体" charset="-122"/>
              </a:rPr>
              <a:t>年第三届精英夏令营暨第二届环教夏令营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535411" y="3841275"/>
            <a:ext cx="609123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 dirty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天，参加人数：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30+29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，地点：东莞台商子弟学校生命力教育营地</a:t>
            </a:r>
            <a:endParaRPr lang="en-US" altLang="zh-CN" sz="16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1379239" y="4616216"/>
            <a:ext cx="6361113" cy="50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207914" y="4344754"/>
            <a:ext cx="4686300" cy="361950"/>
            <a:chOff x="720" y="1392"/>
            <a:chExt cx="4058" cy="4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0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2" name="Rectangle 22"/>
          <p:cNvSpPr>
            <a:spLocks noChangeArrowheads="1"/>
          </p:cNvSpPr>
          <p:nvPr/>
        </p:nvSpPr>
        <p:spPr bwMode="black">
          <a:xfrm>
            <a:off x="2342753" y="4347929"/>
            <a:ext cx="441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zh-CN" sz="1600" b="1" dirty="0">
                <a:ea typeface="宋体" charset="-122"/>
              </a:rPr>
              <a:t> </a:t>
            </a:r>
            <a:r>
              <a:rPr lang="en-US" altLang="zh-CN" sz="1600" b="1" dirty="0" smtClean="0">
                <a:ea typeface="宋体" charset="-122"/>
              </a:rPr>
              <a:t>2011</a:t>
            </a:r>
            <a:r>
              <a:rPr lang="zh-CN" altLang="en-US" sz="1600" b="1" dirty="0" smtClean="0">
                <a:ea typeface="宋体" charset="-122"/>
              </a:rPr>
              <a:t>年第四届精英夏令营暨第三届环教夏令营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1511002" y="4794016"/>
            <a:ext cx="609123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天，参加人数：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37+29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，地点：东莞台商子弟学校生命力教育营地</a:t>
            </a:r>
            <a:endParaRPr lang="en-US" altLang="zh-CN" sz="16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1530627" y="5696794"/>
            <a:ext cx="609123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 dirty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天，参加人数：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50+15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，地点：东莞台商子弟学校生命力教育营地</a:t>
            </a:r>
            <a:endParaRPr lang="en-US" altLang="zh-CN" sz="16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绿点夏令营课程体系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7587" name="Arc 3"/>
          <p:cNvSpPr>
            <a:spLocks/>
          </p:cNvSpPr>
          <p:nvPr/>
        </p:nvSpPr>
        <p:spPr bwMode="gray">
          <a:xfrm rot="16454902" flipH="1">
            <a:off x="1856581" y="4211666"/>
            <a:ext cx="1508125" cy="15351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182 w 43200"/>
              <a:gd name="T1" fmla="*/ 41886 h 42427"/>
              <a:gd name="T2" fmla="*/ 27326 w 43200"/>
              <a:gd name="T3" fmla="*/ 42427 h 42427"/>
              <a:gd name="T4" fmla="*/ 21600 w 43200"/>
              <a:gd name="T5" fmla="*/ 21600 h 4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427" fill="none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</a:path>
              <a:path w="43200" h="42427" stroke="0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/>
                    </a:gs>
                    <a:gs pos="50000">
                      <a:srgbClr val="CCFFFF"/>
                    </a:gs>
                    <a:gs pos="100000">
                      <a:srgbClr val="0066CC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88" name="Arc 4"/>
          <p:cNvSpPr>
            <a:spLocks/>
          </p:cNvSpPr>
          <p:nvPr/>
        </p:nvSpPr>
        <p:spPr bwMode="gray">
          <a:xfrm rot="17752284" flipH="1">
            <a:off x="5659284" y="2198624"/>
            <a:ext cx="1450448" cy="151004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3 w 43200"/>
              <a:gd name="T1" fmla="*/ 33545 h 43200"/>
              <a:gd name="T2" fmla="*/ 18219 w 43200"/>
              <a:gd name="T3" fmla="*/ 4293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</a:path>
              <a:path w="43200" h="43200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/>
                    </a:gs>
                    <a:gs pos="50000">
                      <a:srgbClr val="CCFFFF"/>
                    </a:gs>
                    <a:gs pos="100000">
                      <a:srgbClr val="0066CC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89" name="Arc 5"/>
          <p:cNvSpPr>
            <a:spLocks/>
          </p:cNvSpPr>
          <p:nvPr/>
        </p:nvSpPr>
        <p:spPr bwMode="gray">
          <a:xfrm rot="5400000" flipH="1">
            <a:off x="2055019" y="1521247"/>
            <a:ext cx="1241425" cy="12779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429 w 43200"/>
              <a:gd name="T1" fmla="*/ 41975 h 42913"/>
              <a:gd name="T2" fmla="*/ 25112 w 43200"/>
              <a:gd name="T3" fmla="*/ 42913 h 42913"/>
              <a:gd name="T4" fmla="*/ 21600 w 43200"/>
              <a:gd name="T5" fmla="*/ 21600 h 4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913" fill="none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</a:path>
              <a:path w="43200" h="42913" stroke="0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/>
                    </a:gs>
                    <a:gs pos="50000">
                      <a:srgbClr val="CCFFFF"/>
                    </a:gs>
                    <a:gs pos="100000">
                      <a:srgbClr val="0066CC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7590" name="Picture 6" descr="circuler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32555" y="2339801"/>
            <a:ext cx="1227137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1" name="Oval 7"/>
          <p:cNvSpPr>
            <a:spLocks noChangeArrowheads="1"/>
          </p:cNvSpPr>
          <p:nvPr/>
        </p:nvSpPr>
        <p:spPr bwMode="gray">
          <a:xfrm>
            <a:off x="5732554" y="2351172"/>
            <a:ext cx="1220787" cy="12192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60001"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26275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7592" name="Picture 8" descr="circule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43125" y="1628800"/>
            <a:ext cx="106045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Oval 9"/>
          <p:cNvSpPr>
            <a:spLocks noChangeArrowheads="1"/>
          </p:cNvSpPr>
          <p:nvPr/>
        </p:nvSpPr>
        <p:spPr bwMode="gray">
          <a:xfrm>
            <a:off x="2143125" y="1628800"/>
            <a:ext cx="1054100" cy="10541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26275"/>
                  <a:invGamma/>
                  <a:alpha val="60001"/>
                </a:schemeClr>
              </a:gs>
              <a:gs pos="50000">
                <a:schemeClr val="hlink">
                  <a:alpha val="60001"/>
                </a:schemeClr>
              </a:gs>
              <a:gs pos="100000">
                <a:schemeClr val="hlink">
                  <a:gamma/>
                  <a:shade val="26275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611560" y="1628800"/>
            <a:ext cx="13642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zh-CN" altLang="en-US" sz="1600" b="1" dirty="0" smtClean="0"/>
              <a:t>认识自己</a:t>
            </a:r>
            <a:endParaRPr lang="en-US" altLang="zh-CN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b="1" dirty="0"/>
              <a:t>察觉</a:t>
            </a:r>
            <a:r>
              <a:rPr lang="zh-CN" altLang="en-US" sz="1600" b="1" dirty="0" smtClean="0"/>
              <a:t>自己与周边的联系</a:t>
            </a:r>
            <a:endParaRPr lang="zh-CN" altLang="zh-CN" sz="1600" b="1" dirty="0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020272" y="2611011"/>
            <a:ext cx="1245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</a:rPr>
              <a:t>我们都是同路人</a:t>
            </a:r>
            <a:endParaRPr lang="en-US" altLang="zh-CN" sz="1600" b="1" dirty="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67602" name="Picture 18" descr="circul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26085" y="2899326"/>
            <a:ext cx="1487487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03" name="Oval 19"/>
          <p:cNvSpPr>
            <a:spLocks noChangeArrowheads="1"/>
          </p:cNvSpPr>
          <p:nvPr/>
        </p:nvSpPr>
        <p:spPr bwMode="gray">
          <a:xfrm>
            <a:off x="3535611" y="2886100"/>
            <a:ext cx="1468437" cy="14795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54118"/>
                  <a:invGamma/>
                  <a:alpha val="60001"/>
                </a:schemeClr>
              </a:gs>
              <a:gs pos="5000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54118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405234" y="5072760"/>
            <a:ext cx="1849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</a:rPr>
              <a:t>社团管理技能</a:t>
            </a:r>
            <a:endParaRPr lang="en-US" altLang="zh-CN" sz="1600" b="1" dirty="0" smtClean="0">
              <a:solidFill>
                <a:srgbClr val="000000"/>
              </a:solidFill>
              <a:ea typeface="宋体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</a:rPr>
              <a:t>宣教技能</a:t>
            </a:r>
            <a:endParaRPr lang="en-US" altLang="zh-CN" sz="1600" b="1" dirty="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67608" name="Picture 24" descr="circuler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6913" y="4325962"/>
            <a:ext cx="1287462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09" name="Oval 25"/>
          <p:cNvSpPr>
            <a:spLocks noChangeArrowheads="1"/>
          </p:cNvSpPr>
          <p:nvPr/>
        </p:nvSpPr>
        <p:spPr bwMode="gray">
          <a:xfrm>
            <a:off x="1966913" y="4325962"/>
            <a:ext cx="1277937" cy="12779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60001"/>
                </a:schemeClr>
              </a:gs>
              <a:gs pos="5000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26275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2254671" y="4783162"/>
            <a:ext cx="700833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000000"/>
                </a:solidFill>
                <a:ea typeface="宋体" charset="-122"/>
              </a:rPr>
              <a:t>技能</a:t>
            </a: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67612" name="Freeform 28"/>
          <p:cNvSpPr>
            <a:spLocks/>
          </p:cNvSpPr>
          <p:nvPr/>
        </p:nvSpPr>
        <p:spPr bwMode="gray">
          <a:xfrm>
            <a:off x="2151063" y="1643087"/>
            <a:ext cx="1030287" cy="542925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324519" y="1827634"/>
            <a:ext cx="700833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000000"/>
                </a:solidFill>
                <a:ea typeface="宋体" charset="-122"/>
              </a:rPr>
              <a:t>自我</a:t>
            </a:r>
            <a:endParaRPr lang="en-US" altLang="zh-CN" sz="2000" b="1" dirty="0" smtClean="0">
              <a:solidFill>
                <a:srgbClr val="000000"/>
              </a:solidFill>
              <a:ea typeface="宋体" charset="-122"/>
            </a:endParaRPr>
          </a:p>
          <a:p>
            <a:pPr algn="ctr" eaLnBrk="0" hangingPunct="0"/>
            <a:r>
              <a:rPr lang="zh-CN" altLang="en-US" sz="2000" b="1" dirty="0" smtClean="0">
                <a:solidFill>
                  <a:srgbClr val="000000"/>
                </a:solidFill>
                <a:ea typeface="宋体" charset="-122"/>
              </a:rPr>
              <a:t>察觉</a:t>
            </a: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67614" name="Freeform 30"/>
          <p:cNvSpPr>
            <a:spLocks/>
          </p:cNvSpPr>
          <p:nvPr/>
        </p:nvSpPr>
        <p:spPr bwMode="gray">
          <a:xfrm>
            <a:off x="3551486" y="2901975"/>
            <a:ext cx="1436687" cy="750887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1880" y="3290441"/>
            <a:ext cx="1367682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dirty="0" smtClean="0">
                <a:solidFill>
                  <a:srgbClr val="000000"/>
                </a:solidFill>
                <a:ea typeface="宋体" charset="-122"/>
              </a:rPr>
              <a:t>  学习</a:t>
            </a:r>
            <a:endParaRPr lang="en-US" altLang="zh-CN" sz="36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67616" name="Freeform 32"/>
          <p:cNvSpPr>
            <a:spLocks/>
          </p:cNvSpPr>
          <p:nvPr/>
        </p:nvSpPr>
        <p:spPr bwMode="gray">
          <a:xfrm>
            <a:off x="5732555" y="2271421"/>
            <a:ext cx="1144587" cy="542925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6026663" y="2662758"/>
            <a:ext cx="700833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000000"/>
                </a:solidFill>
                <a:ea typeface="宋体" charset="-122"/>
              </a:rPr>
              <a:t>同伴</a:t>
            </a: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67618" name="Freeform 34"/>
          <p:cNvSpPr>
            <a:spLocks/>
          </p:cNvSpPr>
          <p:nvPr/>
        </p:nvSpPr>
        <p:spPr bwMode="gray">
          <a:xfrm>
            <a:off x="2012950" y="4352950"/>
            <a:ext cx="1179513" cy="541337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Arc 5"/>
          <p:cNvSpPr>
            <a:spLocks/>
          </p:cNvSpPr>
          <p:nvPr/>
        </p:nvSpPr>
        <p:spPr bwMode="gray">
          <a:xfrm rot="16200000" flipH="1">
            <a:off x="5197294" y="4586714"/>
            <a:ext cx="1368152" cy="14666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429 w 43200"/>
              <a:gd name="T1" fmla="*/ 41975 h 42913"/>
              <a:gd name="T2" fmla="*/ 25112 w 43200"/>
              <a:gd name="T3" fmla="*/ 42913 h 42913"/>
              <a:gd name="T4" fmla="*/ 21600 w 43200"/>
              <a:gd name="T5" fmla="*/ 21600 h 4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913" fill="none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</a:path>
              <a:path w="43200" h="42913" stroke="0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/>
                    </a:gs>
                    <a:gs pos="50000">
                      <a:srgbClr val="CCFFFF"/>
                    </a:gs>
                    <a:gs pos="100000">
                      <a:srgbClr val="0066CC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gray">
          <a:xfrm>
            <a:off x="5254426" y="4732783"/>
            <a:ext cx="1209728" cy="116170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5512510" y="4995986"/>
            <a:ext cx="700833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000000"/>
                </a:solidFill>
                <a:ea typeface="宋体" charset="-122"/>
              </a:rPr>
              <a:t>认识</a:t>
            </a:r>
            <a:endParaRPr lang="en-US" altLang="zh-CN" sz="2000" b="1" dirty="0" smtClean="0">
              <a:solidFill>
                <a:srgbClr val="000000"/>
              </a:solidFill>
              <a:ea typeface="宋体" charset="-122"/>
            </a:endParaRPr>
          </a:p>
          <a:p>
            <a:pPr algn="ctr" eaLnBrk="0" hangingPunct="0"/>
            <a:r>
              <a:rPr lang="zh-CN" altLang="en-US" sz="2000" b="1" dirty="0" smtClean="0">
                <a:solidFill>
                  <a:srgbClr val="000000"/>
                </a:solidFill>
                <a:ea typeface="宋体" charset="-122"/>
              </a:rPr>
              <a:t>社会</a:t>
            </a: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614677" y="4635944"/>
            <a:ext cx="17321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</a:rPr>
              <a:t>认识当今社会</a:t>
            </a:r>
            <a:endParaRPr lang="en-US" altLang="zh-CN" sz="1600" b="1" dirty="0" smtClean="0">
              <a:solidFill>
                <a:srgbClr val="000000"/>
              </a:solidFill>
              <a:ea typeface="宋体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</a:rPr>
              <a:t>反思这个社会与我的关系</a:t>
            </a:r>
            <a:endParaRPr lang="en-US" altLang="zh-CN" sz="1600" b="1" dirty="0" smtClean="0">
              <a:solidFill>
                <a:srgbClr val="000000"/>
              </a:solidFill>
              <a:ea typeface="宋体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</a:rPr>
              <a:t>青年人在行动</a:t>
            </a:r>
            <a:endParaRPr lang="en-US" altLang="zh-CN" sz="1600" b="1" dirty="0" smtClean="0">
              <a:solidFill>
                <a:srgbClr val="000000"/>
              </a:solidFill>
              <a:ea typeface="宋体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CN" sz="1600" b="1" dirty="0">
              <a:solidFill>
                <a:srgbClr val="000000"/>
              </a:solidFill>
              <a:ea typeface="宋体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364554" y="2102401"/>
            <a:ext cx="2071542" cy="5603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602706" y="2773387"/>
            <a:ext cx="0" cy="13707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446463" y="4783162"/>
            <a:ext cx="1584324" cy="3004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6012161" y="3652862"/>
            <a:ext cx="150738" cy="10550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119140" y="2556713"/>
            <a:ext cx="495944" cy="639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962523" y="3077478"/>
            <a:ext cx="672780" cy="4063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824175" y="4144173"/>
            <a:ext cx="611921" cy="5637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3197225" y="4125619"/>
            <a:ext cx="483244" cy="3661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绿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点夏令营的课堂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4" descr="dscn1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32" y="1264071"/>
            <a:ext cx="3491558" cy="26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sam_24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0" y="3949973"/>
            <a:ext cx="3600400" cy="26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2011-绿点资料-谢锡鸿\项目相片\201108夏令营\绿点相机\19日\DSCN0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3311"/>
            <a:ext cx="3600400" cy="27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am_233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19357"/>
          <a:stretch/>
        </p:blipFill>
        <p:spPr bwMode="auto">
          <a:xfrm>
            <a:off x="4742532" y="3947145"/>
            <a:ext cx="3491558" cy="26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等腰三角形 12"/>
          <p:cNvSpPr/>
          <p:nvPr/>
        </p:nvSpPr>
        <p:spPr>
          <a:xfrm rot="16200000">
            <a:off x="4288995" y="1802526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191514" y="2100844"/>
            <a:ext cx="461665" cy="2031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/>
              <a:t>小组讨论</a:t>
            </a:r>
            <a:endParaRPr lang="zh-CN" altLang="zh-CN" b="1" dirty="0"/>
          </a:p>
        </p:txBody>
      </p:sp>
      <p:sp>
        <p:nvSpPr>
          <p:cNvPr id="15" name="等腰三角形 14"/>
          <p:cNvSpPr/>
          <p:nvPr/>
        </p:nvSpPr>
        <p:spPr>
          <a:xfrm rot="16200000">
            <a:off x="8242166" y="1874534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172400" y="2157796"/>
            <a:ext cx="461665" cy="2031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/>
              <a:t>集体授课</a:t>
            </a:r>
            <a:endParaRPr lang="zh-CN" altLang="zh-CN" b="1" dirty="0"/>
          </a:p>
        </p:txBody>
      </p:sp>
      <p:sp>
        <p:nvSpPr>
          <p:cNvPr id="17" name="等腰三角形 16"/>
          <p:cNvSpPr/>
          <p:nvPr/>
        </p:nvSpPr>
        <p:spPr>
          <a:xfrm rot="16200000">
            <a:off x="8299365" y="4727386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172400" y="5013176"/>
            <a:ext cx="461665" cy="1832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/>
              <a:t>小组展示</a:t>
            </a:r>
            <a:endParaRPr lang="zh-CN" altLang="en-US" b="1" dirty="0"/>
          </a:p>
        </p:txBody>
      </p:sp>
      <p:sp>
        <p:nvSpPr>
          <p:cNvPr id="19" name="等腰三角形 18"/>
          <p:cNvSpPr/>
          <p:nvPr/>
        </p:nvSpPr>
        <p:spPr>
          <a:xfrm rot="16200000">
            <a:off x="4316073" y="4610838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200259" y="4837148"/>
            <a:ext cx="461665" cy="1953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/>
              <a:t>集体讨论</a:t>
            </a:r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4004761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绿点夏令营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的先头部队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122" name="Picture 2" descr="J:\DCIM\100MEDIA\IMAG1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40" y="1268760"/>
            <a:ext cx="2498277" cy="14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DCIM\100MEDIA\IMAG1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53" y="5085184"/>
            <a:ext cx="22849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DCIM\100MEDIA\IMAG1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9" y="3381157"/>
            <a:ext cx="2396503" cy="14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J:\DCIM\100MEDIA\IMAG1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15601"/>
          <a:stretch/>
        </p:blipFill>
        <p:spPr bwMode="auto">
          <a:xfrm>
            <a:off x="3382788" y="1726538"/>
            <a:ext cx="2022968" cy="18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:\DCIM\100MEDIA\IMAG10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1151"/>
            <a:ext cx="2618830" cy="15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J:\DCIM\100MEDIA\IMAG10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40" y="3468486"/>
            <a:ext cx="2519536" cy="15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:\DCIM\100MEDIA\IMAG10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604034"/>
            <a:ext cx="2687099" cy="16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J:\DCIM\100MEDIA\IMAG10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8" y="5215242"/>
            <a:ext cx="2189320" cy="13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7646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翠音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13601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陈娜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1166" y="32556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燕婷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8344" y="44294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9098" y="64771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义林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3688" y="587876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冰娜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62480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769" y="47924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阿梓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24296" y="37233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？？斯</a:t>
            </a:r>
            <a:r>
              <a:rPr lang="zh-CN" altLang="en-US" dirty="0"/>
              <a:t>洁</a:t>
            </a:r>
          </a:p>
        </p:txBody>
      </p:sp>
    </p:spTree>
    <p:extLst>
      <p:ext uri="{BB962C8B-B14F-4D97-AF65-F5344CB8AC3E}">
        <p14:creationId xmlns:p14="http://schemas.microsoft.com/office/powerpoint/2010/main" val="217429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img_177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b="16293"/>
          <a:stretch/>
        </p:blipFill>
        <p:spPr bwMode="auto">
          <a:xfrm>
            <a:off x="583181" y="3996884"/>
            <a:ext cx="3611332" cy="25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绿点夏令营的生活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7" name="等腰三角形 46"/>
          <p:cNvSpPr/>
          <p:nvPr/>
        </p:nvSpPr>
        <p:spPr>
          <a:xfrm rot="16200000">
            <a:off x="4216987" y="1802526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119506" y="2100844"/>
            <a:ext cx="461665" cy="2031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舒适帅气的营服</a:t>
            </a:r>
            <a:endParaRPr lang="zh-CN" altLang="zh-CN" b="1" dirty="0"/>
          </a:p>
        </p:txBody>
      </p:sp>
      <p:sp>
        <p:nvSpPr>
          <p:cNvPr id="18" name="等腰三角形 17"/>
          <p:cNvSpPr/>
          <p:nvPr/>
        </p:nvSpPr>
        <p:spPr>
          <a:xfrm rot="16200000">
            <a:off x="8428573" y="1874534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286799" y="2157796"/>
            <a:ext cx="461665" cy="2031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温馨的集体宿舍</a:t>
            </a:r>
            <a:endParaRPr lang="zh-CN" altLang="zh-CN" b="1" dirty="0"/>
          </a:p>
        </p:txBody>
      </p:sp>
      <p:sp>
        <p:nvSpPr>
          <p:cNvPr id="22" name="等腰三角形 21"/>
          <p:cNvSpPr/>
          <p:nvPr/>
        </p:nvSpPr>
        <p:spPr>
          <a:xfrm rot="16200000">
            <a:off x="8485772" y="4767382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58807" y="5053172"/>
            <a:ext cx="461665" cy="1832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/>
              <a:t>可爱的营友们</a:t>
            </a:r>
            <a:endParaRPr lang="zh-CN" altLang="en-US" b="1" dirty="0"/>
          </a:p>
        </p:txBody>
      </p:sp>
      <p:sp>
        <p:nvSpPr>
          <p:cNvPr id="25" name="等腰三角形 24"/>
          <p:cNvSpPr/>
          <p:nvPr/>
        </p:nvSpPr>
        <p:spPr>
          <a:xfrm rot="16200000">
            <a:off x="4244065" y="4610838"/>
            <a:ext cx="228552" cy="224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128251" y="4837148"/>
            <a:ext cx="461665" cy="1953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丰盛美味的饭菜</a:t>
            </a:r>
            <a:endParaRPr lang="zh-CN" altLang="zh-CN" b="1" dirty="0"/>
          </a:p>
        </p:txBody>
      </p:sp>
      <p:pic>
        <p:nvPicPr>
          <p:cNvPr id="16" name="Picture 2" descr="F:\2011-绿点资料-谢锡鸿\项目相片\201108夏令营\绿点相机\DSCN69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6" r="2691" b="16205"/>
          <a:stretch/>
        </p:blipFill>
        <p:spPr bwMode="auto">
          <a:xfrm>
            <a:off x="583181" y="1435377"/>
            <a:ext cx="3611332" cy="26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:\2011-绿点资料-谢锡鸿\项目相片\201108夏令营\绿点相机\DSCN69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" b="17388"/>
          <a:stretch/>
        </p:blipFill>
        <p:spPr bwMode="auto">
          <a:xfrm>
            <a:off x="4723743" y="3870673"/>
            <a:ext cx="3635064" cy="26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2011-绿点资料-谢锡鸿\项目相片\201108夏令营\绿点相机\21日\DSCN13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9" r="41681" b="16513"/>
          <a:stretch/>
        </p:blipFill>
        <p:spPr bwMode="auto">
          <a:xfrm>
            <a:off x="4723743" y="1406520"/>
            <a:ext cx="3641353" cy="27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59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4676775"/>
            <a:ext cx="7772400" cy="1165225"/>
          </a:xfrm>
        </p:spPr>
        <p:txBody>
          <a:bodyPr/>
          <a:lstStyle/>
          <a:p>
            <a:r>
              <a:rPr lang="en-US" altLang="zh-CN" sz="6000" dirty="0">
                <a:solidFill>
                  <a:srgbClr val="000000"/>
                </a:solidFill>
                <a:ea typeface="宋体" charset="-122"/>
              </a:rPr>
              <a:t>Thank You!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1TGp_ChildArt_light_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724</TotalTime>
  <Words>315</Words>
  <Application>Microsoft Office PowerPoint</Application>
  <PresentationFormat>全屏显示(4:3)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591TGp_ChildArt_light_ani</vt:lpstr>
      <vt:lpstr>绿点夏令营介绍</vt:lpstr>
      <vt:lpstr>绿点夏令营目的</vt:lpstr>
      <vt:lpstr>绿点夏令营历史</vt:lpstr>
      <vt:lpstr>绿点夏令营课程体系</vt:lpstr>
      <vt:lpstr>绿点夏令营的课堂</vt:lpstr>
      <vt:lpstr>绿点夏令营的先头部队</vt:lpstr>
      <vt:lpstr>绿点夏令营的生活</vt:lpstr>
      <vt:lpstr>Thank You!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 Weishan</dc:creator>
  <cp:lastModifiedBy>Li Weishan</cp:lastModifiedBy>
  <cp:revision>47</cp:revision>
  <dcterms:created xsi:type="dcterms:W3CDTF">2012-06-08T03:49:45Z</dcterms:created>
  <dcterms:modified xsi:type="dcterms:W3CDTF">2012-08-20T06:56:09Z</dcterms:modified>
</cp:coreProperties>
</file>